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91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00" r:id="rId18"/>
    <p:sldId id="275" r:id="rId19"/>
    <p:sldId id="276" r:id="rId20"/>
    <p:sldId id="305" r:id="rId21"/>
    <p:sldId id="301" r:id="rId22"/>
    <p:sldId id="302" r:id="rId23"/>
    <p:sldId id="303" r:id="rId24"/>
    <p:sldId id="304" r:id="rId25"/>
    <p:sldId id="306" r:id="rId26"/>
    <p:sldId id="307" r:id="rId27"/>
    <p:sldId id="308" r:id="rId28"/>
    <p:sldId id="273" r:id="rId29"/>
    <p:sldId id="274" r:id="rId30"/>
    <p:sldId id="309" r:id="rId31"/>
    <p:sldId id="267" r:id="rId32"/>
    <p:sldId id="310" r:id="rId33"/>
    <p:sldId id="311" r:id="rId34"/>
    <p:sldId id="312" r:id="rId35"/>
    <p:sldId id="313" r:id="rId36"/>
    <p:sldId id="288" r:id="rId37"/>
    <p:sldId id="290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5747" autoAdjust="0"/>
  </p:normalViewPr>
  <p:slideViewPr>
    <p:cSldViewPr snapToGrid="0" snapToObjects="1">
      <p:cViewPr varScale="1">
        <p:scale>
          <a:sx n="41" d="100"/>
          <a:sy n="41" d="100"/>
        </p:scale>
        <p:origin x="-2490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4065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Head movement: rotation around x axis; translations in z; could be picked up by realignment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Movement of organs (lungs) outside of the FOV alter magnetic susceptibility; potential artifacts (phase encoding direction)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Intra-thoracic pressure: affects number of other physiological parameters; including heart rate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Low Respiration &gt; vasodilation / changes in oxygenation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Signal modulations: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Respiratory phase: 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Respiratory frequency: how fast you breathe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Respiratory amplitude: how deep you breathe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  Phase fluctuations: signal fluctuation caused by changes in blood volume along the cardiac phase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Cardiac frequency: higher frequency &gt; higher oxygenation &gt; higher signal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Heart rate variability fluctuations: HR determined by sympathetic vs parasympathetic / HRV is high when parosym act is high; parasymp &gt; vasodilation</a:t>
            </a:r>
          </a:p>
          <a:p>
            <a:pPr defTabSz="449262"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defTabSz="449262"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Where to find these effects: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Vasculature of the brain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Arteries: blood is supplied from two sides; internal carotid artery and basilar artery, 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blood joins at circle of wills (safety mechanism) from where it provides blood to the rest of the brain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From here: anterior (&gt;frontal lobe), middle (forntal/temporal/parietal lobe), and posterior (temporal/occipital) arteries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Veins: superior sagittal sinus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88055" indent="-388055">
              <a:buSzPct val="100000"/>
              <a:buAutoNum type="arabicPeriod"/>
            </a:pPr>
            <a:r>
              <a:rPr dirty="0"/>
              <a:t>&gt; connectivity relies on distant correlations. if physiological noise is correlated, this may explain FC</a:t>
            </a:r>
          </a:p>
          <a:p>
            <a:pPr marL="388055" indent="-388055">
              <a:buSzPct val="100000"/>
              <a:buAutoNum type="arabicPeriod"/>
            </a:pPr>
            <a:r>
              <a:rPr dirty="0"/>
              <a:t>high-res: less smoothing, higher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49262">
              <a:spcBef>
                <a:spcPts val="400"/>
              </a:spcBef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Notes: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Signal is strongly modulated by cardiac phase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Cardiac phase modulation is not at all uniform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Clearly around circle of willis(arterial side)</a:t>
            </a:r>
          </a:p>
          <a:p>
            <a:pPr marL="171450" indent="-171450" defTabSz="449262">
              <a:spcBef>
                <a:spcPts val="400"/>
              </a:spcBef>
              <a:buClr>
                <a:srgbClr val="000000"/>
              </a:buClr>
              <a:buSzPct val="100000"/>
              <a:buChar char="-"/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Veins: sagittal sinus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erno.hermans@donders.ru.nl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body" sz="quarter" idx="13"/>
          </p:nvPr>
        </p:nvSpPr>
        <p:spPr>
          <a:xfrm>
            <a:off x="3441700" y="1955800"/>
            <a:ext cx="9105900" cy="368300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>
            <a:lvl1pPr marL="0" indent="0" algn="r" defTabSz="638951">
              <a:lnSpc>
                <a:spcPct val="100000"/>
              </a:lnSpc>
              <a:spcBef>
                <a:spcPts val="600"/>
              </a:spcBef>
              <a:buSzTx/>
              <a:buFontTx/>
              <a:buNone/>
              <a:tabLst>
                <a:tab pos="635000" algn="l"/>
                <a:tab pos="1270000" algn="l"/>
                <a:tab pos="1917700" algn="l"/>
                <a:tab pos="2552700" algn="l"/>
                <a:tab pos="3175000" algn="l"/>
                <a:tab pos="3835400" algn="l"/>
                <a:tab pos="4457700" algn="l"/>
                <a:tab pos="5092700" algn="l"/>
                <a:tab pos="5740400" algn="l"/>
                <a:tab pos="6375400" algn="l"/>
                <a:tab pos="7023100" algn="l"/>
                <a:tab pos="7658100" algn="l"/>
                <a:tab pos="8293100" algn="l"/>
                <a:tab pos="8940800" algn="l"/>
                <a:tab pos="9575800" algn="l"/>
                <a:tab pos="10210800" algn="l"/>
                <a:tab pos="10858500" algn="l"/>
                <a:tab pos="11493500" algn="l"/>
                <a:tab pos="12141200" algn="l"/>
                <a:tab pos="12776200" algn="l"/>
              </a:tabLst>
              <a:defRPr sz="1600" b="1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sz="2800" b="0"/>
            </a:pPr>
            <a:r>
              <a:rPr sz="1600" b="1"/>
              <a:t>Location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4"/>
          </p:nvPr>
        </p:nvSpPr>
        <p:spPr>
          <a:xfrm>
            <a:off x="3441700" y="6669062"/>
            <a:ext cx="9105900" cy="915711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>
            <a:lvl1pPr marL="0" indent="0" algn="r" defTabSz="638951">
              <a:lnSpc>
                <a:spcPct val="100000"/>
              </a:lnSpc>
              <a:spcBef>
                <a:spcPts val="0"/>
              </a:spcBef>
              <a:buClr>
                <a:srgbClr val="CC4621"/>
              </a:buClr>
              <a:buSzTx/>
              <a:buFontTx/>
              <a:buNone/>
              <a:tabLst>
                <a:tab pos="635000" algn="l"/>
                <a:tab pos="1270000" algn="l"/>
                <a:tab pos="1917700" algn="l"/>
                <a:tab pos="2552700" algn="l"/>
                <a:tab pos="3175000" algn="l"/>
                <a:tab pos="3835400" algn="l"/>
                <a:tab pos="4457700" algn="l"/>
                <a:tab pos="5092700" algn="l"/>
                <a:tab pos="5740400" algn="l"/>
                <a:tab pos="6375400" algn="l"/>
                <a:tab pos="7023100" algn="l"/>
                <a:tab pos="7658100" algn="l"/>
                <a:tab pos="8293100" algn="l"/>
                <a:tab pos="8940800" algn="l"/>
                <a:tab pos="9575800" algn="l"/>
                <a:tab pos="10210800" algn="l"/>
                <a:tab pos="10858500" algn="l"/>
                <a:tab pos="11493500" algn="l"/>
                <a:tab pos="12141200" algn="l"/>
                <a:tab pos="12776200" algn="l"/>
              </a:tabLst>
              <a:defRPr sz="36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solidFill>
                  <a:srgbClr val="CC4621"/>
                </a:solidFill>
                <a:uFill>
                  <a:solidFill>
                    <a:srgbClr val="CC4621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Erno Hermans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5"/>
          </p:nvPr>
        </p:nvSpPr>
        <p:spPr>
          <a:xfrm>
            <a:off x="3441700" y="7327900"/>
            <a:ext cx="9105900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i="1" u="sng">
                <a:hlinkClick r:id="rId3"/>
              </a:defRPr>
            </a:lvl1pPr>
          </a:lstStyle>
          <a:p>
            <a:r>
              <a:rPr>
                <a:hlinkClick r:id="rId3"/>
              </a:rPr>
              <a:t>erno.hermans@donders.ru.nl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6"/>
          </p:nvPr>
        </p:nvSpPr>
        <p:spPr>
          <a:xfrm>
            <a:off x="3441700" y="2565400"/>
            <a:ext cx="9105900" cy="1193800"/>
          </a:xfrm>
          <a:prstGeom prst="rect">
            <a:avLst/>
          </a:prstGeom>
          <a:ln w="9525">
            <a:round/>
          </a:ln>
        </p:spPr>
        <p:txBody>
          <a:bodyPr>
            <a:normAutofit/>
          </a:bodyPr>
          <a:lstStyle>
            <a:lvl1pPr marL="0" indent="0" algn="r" defTabSz="638951">
              <a:lnSpc>
                <a:spcPct val="100000"/>
              </a:lnSpc>
              <a:spcBef>
                <a:spcPts val="0"/>
              </a:spcBef>
              <a:buClr>
                <a:srgbClr val="CC4621"/>
              </a:buClr>
              <a:buSzTx/>
              <a:buFontTx/>
              <a:buNone/>
              <a:tabLst>
                <a:tab pos="635000" algn="l"/>
                <a:tab pos="1270000" algn="l"/>
                <a:tab pos="1917700" algn="l"/>
                <a:tab pos="2552700" algn="l"/>
                <a:tab pos="3175000" algn="l"/>
                <a:tab pos="3835400" algn="l"/>
                <a:tab pos="4457700" algn="l"/>
                <a:tab pos="5092700" algn="l"/>
                <a:tab pos="5740400" algn="l"/>
                <a:tab pos="6375400" algn="l"/>
                <a:tab pos="7023100" algn="l"/>
                <a:tab pos="7658100" algn="l"/>
                <a:tab pos="8293100" algn="l"/>
                <a:tab pos="8940800" algn="l"/>
                <a:tab pos="9575800" algn="l"/>
                <a:tab pos="10210800" algn="l"/>
                <a:tab pos="10858500" algn="l"/>
                <a:tab pos="11493500" algn="l"/>
                <a:tab pos="12141200" algn="l"/>
                <a:tab pos="12776200" algn="l"/>
              </a:tabLst>
              <a:defRPr sz="3600" b="1">
                <a:solidFill>
                  <a:srgbClr val="D72100"/>
                </a:solidFill>
                <a:uFill>
                  <a:solidFill>
                    <a:srgbClr val="D72100"/>
                  </a:solidFill>
                </a:uFill>
              </a:defRPr>
            </a:lvl1pPr>
          </a:lstStyle>
          <a:p>
            <a:pPr>
              <a:defRPr b="0"/>
            </a:pPr>
            <a:r>
              <a:rPr b="1"/>
              <a:t>Title</a:t>
            </a:r>
          </a:p>
        </p:txBody>
      </p:sp>
      <p:pic>
        <p:nvPicPr>
          <p:cNvPr id="19" name="Radboudumc_ENGELS_67,5mm_CMYK.pdf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9895135" y="8760366"/>
            <a:ext cx="2652466" cy="62804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empty Slid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1216204" y="253466"/>
            <a:ext cx="10579101" cy="394768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CB0900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text Slid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quarter" idx="13"/>
          </p:nvPr>
        </p:nvSpPr>
        <p:spPr>
          <a:xfrm>
            <a:off x="2070100" y="2374900"/>
            <a:ext cx="8851900" cy="2282317"/>
          </a:xfrm>
          <a:prstGeom prst="rect">
            <a:avLst/>
          </a:prstGeom>
          <a:ln>
            <a:round/>
          </a:ln>
        </p:spPr>
        <p:txBody>
          <a:bodyPr lIns="38100" tIns="38100" rIns="38100" bIns="38100">
            <a:spAutoFit/>
          </a:bodyPr>
          <a:lstStyle/>
          <a:p>
            <a:pPr marL="285750" indent="-285750" defTabSz="638951">
              <a:lnSpc>
                <a:spcPct val="150000"/>
              </a:lnSpc>
              <a:spcBef>
                <a:spcPts val="0"/>
              </a:spcBef>
              <a:buFontTx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Point1</a:t>
            </a:r>
          </a:p>
          <a:p>
            <a:pPr marL="285750" indent="-285750" defTabSz="638951">
              <a:lnSpc>
                <a:spcPct val="150000"/>
              </a:lnSpc>
              <a:spcBef>
                <a:spcPts val="0"/>
              </a:spcBef>
              <a:buFontTx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Point2</a:t>
            </a:r>
          </a:p>
          <a:p>
            <a:pPr marL="285750" indent="-285750" defTabSz="638951">
              <a:lnSpc>
                <a:spcPct val="150000"/>
              </a:lnSpc>
              <a:spcBef>
                <a:spcPts val="0"/>
              </a:spcBef>
              <a:buFontTx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Point3</a:t>
            </a:r>
          </a:p>
          <a:p>
            <a:pPr marL="285750" indent="-285750" defTabSz="638951">
              <a:lnSpc>
                <a:spcPct val="150000"/>
              </a:lnSpc>
              <a:spcBef>
                <a:spcPts val="0"/>
              </a:spcBef>
              <a:buFontTx/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Point4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1216204" y="253466"/>
            <a:ext cx="10579101" cy="394768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CC4621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p banner only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216204" y="253466"/>
            <a:ext cx="10579101" cy="394768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CC4621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219200" y="968939"/>
            <a:ext cx="10477500" cy="25922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CC4621"/>
                </a:solidFill>
              </a:defRPr>
            </a:lvl1pPr>
          </a:lstStyle>
          <a:p>
            <a:r>
              <a:t>Title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p right logo only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ttom left logo only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>
            <a:normAutofit/>
          </a:bodyPr>
          <a:lstStyle>
            <a:lvl1pPr algn="ctr" defTabSz="584200">
              <a:lnSpc>
                <a:spcPct val="100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14" cstate="print">
            <a:extLst/>
          </a:blip>
          <a:stretch>
            <a:fillRect/>
          </a:stretch>
        </p:blipFill>
        <p:spPr>
          <a:xfrm>
            <a:off x="1521742" y="9101102"/>
            <a:ext cx="2318739" cy="467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15" cstate="print">
            <a:extLst/>
          </a:blip>
          <a:stretch>
            <a:fillRect/>
          </a:stretch>
        </p:blipFill>
        <p:spPr>
          <a:xfrm>
            <a:off x="9265919" y="8879840"/>
            <a:ext cx="3576321" cy="62089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>
            <a:off x="1535289" y="205458"/>
            <a:ext cx="7109843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 defTabSz="449262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200">
                <a:solidFill>
                  <a:srgbClr val="BA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2400">
                <a:solidFill>
                  <a:srgbClr val="FFFFFF"/>
                </a:solidFill>
              </a:defRPr>
            </a:pPr>
            <a:r>
              <a:rPr sz="2200">
                <a:solidFill>
                  <a:srgbClr val="BA0000"/>
                </a:solidFill>
              </a:rPr>
              <a:t>Correcting for physiological nuisance signals in fMRI data</a:t>
            </a:r>
          </a:p>
        </p:txBody>
      </p:sp>
      <p:sp>
        <p:nvSpPr>
          <p:cNvPr id="5" name="Shape 5"/>
          <p:cNvSpPr/>
          <p:nvPr/>
        </p:nvSpPr>
        <p:spPr>
          <a:xfrm>
            <a:off x="10616189" y="970844"/>
            <a:ext cx="1097162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r" defTabSz="449262">
              <a:spcBef>
                <a:spcPts val="300"/>
              </a:spcBef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1600">
                <a:solidFill>
                  <a:srgbClr val="BA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2400">
                <a:solidFill>
                  <a:srgbClr val="FFFFFF"/>
                </a:solidFill>
              </a:defRPr>
            </a:pPr>
            <a:r>
              <a:rPr sz="1600">
                <a:solidFill>
                  <a:srgbClr val="BA0000"/>
                </a:solidFill>
              </a:rPr>
              <a:t>Background</a:t>
            </a:r>
          </a:p>
        </p:txBody>
      </p: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t>Titeltekst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9320107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449262">
              <a:lnSpc>
                <a:spcPct val="81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449262" rtl="0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BE311A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46617" marR="0" indent="-446617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89353" marR="0" indent="-432153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449262" rtl="0" latinLnBrk="0">
        <a:lnSpc>
          <a:spcPct val="81000"/>
        </a:lnSpc>
        <a:spcBef>
          <a:spcPts val="50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49262" latinLnBrk="0">
        <a:lnSpc>
          <a:spcPct val="81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DATA\DONDERS\presentation\labmeeting08032016\video3.mp4" TargetMode="External"/><Relationship Id="rId1" Type="http://schemas.openxmlformats.org/officeDocument/2006/relationships/video" Target="file:///C:\DATA\DONDERS\presentation\labmeeting08032016\video2.mp4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ATA\DONDERS\presentation\labmeeting08032016\video4.mp4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file:///C:\DATA\DONDERS\presentation\labmeeting08032016\video1.mp4" TargetMode="External"/><Relationship Id="rId2" Type="http://schemas.openxmlformats.org/officeDocument/2006/relationships/video" Target="file:///C:\DATA\DONDERS\presentation\labmeeting08032016\media1-1288.mp4" TargetMode="External"/><Relationship Id="rId1" Type="http://schemas.openxmlformats.org/officeDocument/2006/relationships/video" Target="file:///C:\DATA\DONDERS\presentation\labmeeting08032016\media1-1288.m4v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erno.hermans@donders.ru.n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body" idx="13"/>
          </p:nvPr>
        </p:nvSpPr>
        <p:spPr>
          <a:xfrm>
            <a:off x="3403600" y="1955800"/>
            <a:ext cx="9105900" cy="769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635000" algn="l"/>
                <a:tab pos="1270000" algn="l"/>
                <a:tab pos="1917700" algn="l"/>
                <a:tab pos="2552700" algn="l"/>
                <a:tab pos="3175000" algn="l"/>
                <a:tab pos="3835400" algn="l"/>
                <a:tab pos="4457700" algn="l"/>
                <a:tab pos="5092700" algn="l"/>
                <a:tab pos="5740400" algn="l"/>
                <a:tab pos="6375400" algn="l"/>
                <a:tab pos="7023100" algn="l"/>
                <a:tab pos="7658100" algn="l"/>
                <a:tab pos="8293100" algn="l"/>
                <a:tab pos="8940800" algn="l"/>
                <a:tab pos="9575800" algn="l"/>
                <a:tab pos="10210800" algn="l"/>
                <a:tab pos="10858500" algn="l"/>
                <a:tab pos="11493500" algn="l"/>
                <a:tab pos="12141200" algn="l"/>
                <a:tab pos="12776200" algn="l"/>
              </a:tabLst>
              <a:defRPr sz="1500"/>
            </a:lvl1pPr>
          </a:lstStyle>
          <a:p>
            <a:pPr>
              <a:defRPr b="0"/>
            </a:pPr>
            <a:r>
              <a:rPr lang="en-US" sz="1600" b="1" dirty="0" err="1" smtClean="0"/>
              <a:t>Labmeeting</a:t>
            </a:r>
            <a:r>
              <a:rPr lang="en-US" sz="1600" b="1" dirty="0" smtClean="0"/>
              <a:t> 8 March 2016</a:t>
            </a:r>
            <a:endParaRPr sz="1600" b="1" dirty="0"/>
          </a:p>
        </p:txBody>
      </p:sp>
      <p:sp>
        <p:nvSpPr>
          <p:cNvPr id="105" name="Shape 105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635000" algn="l"/>
                <a:tab pos="1270000" algn="l"/>
                <a:tab pos="1917700" algn="l"/>
                <a:tab pos="2552700" algn="l"/>
                <a:tab pos="3175000" algn="l"/>
                <a:tab pos="3835400" algn="l"/>
                <a:tab pos="4457700" algn="l"/>
                <a:tab pos="5092700" algn="l"/>
                <a:tab pos="5740400" algn="l"/>
                <a:tab pos="6375400" algn="l"/>
                <a:tab pos="7023100" algn="l"/>
                <a:tab pos="7658100" algn="l"/>
                <a:tab pos="8293100" algn="l"/>
                <a:tab pos="8940800" algn="l"/>
                <a:tab pos="9575800" algn="l"/>
                <a:tab pos="10210800" algn="l"/>
                <a:tab pos="10858500" algn="l"/>
                <a:tab pos="11493500" algn="l"/>
                <a:tab pos="12141200" algn="l"/>
                <a:tab pos="12776200" algn="l"/>
              </a:tabLst>
            </a:lvl1pPr>
          </a:lstStyle>
          <a:p>
            <a:pPr>
              <a:defRPr>
                <a:solidFill>
                  <a:srgbClr val="CC4621"/>
                </a:solidFill>
                <a:uFill>
                  <a:solidFill>
                    <a:srgbClr val="CC4621"/>
                  </a:solidFill>
                </a:uFill>
              </a:defRPr>
            </a:pPr>
            <a:r>
              <a:rPr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Erno</a:t>
            </a:r>
            <a:r>
              <a:rPr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Hermans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Mariët</a:t>
            </a:r>
            <a:r>
              <a:rPr lang="en-US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van </a:t>
            </a:r>
            <a:r>
              <a:rPr lang="en-US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Buuren</a:t>
            </a:r>
            <a:endParaRPr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3403600" y="2565400"/>
            <a:ext cx="9144000" cy="1193800"/>
          </a:xfrm>
        </p:spPr>
        <p:txBody>
          <a:bodyPr/>
          <a:lstStyle/>
          <a:p>
            <a:r>
              <a:rPr lang="en-US" dirty="0" smtClean="0"/>
              <a:t>Physiological fluctuations and their correction using </a:t>
            </a:r>
            <a:r>
              <a:rPr lang="en-US" dirty="0" err="1" smtClean="0"/>
              <a:t>RetroicorPlus</a:t>
            </a:r>
            <a:r>
              <a:rPr lang="en-US" dirty="0" smtClean="0"/>
              <a:t> </a:t>
            </a:r>
          </a:p>
          <a:p>
            <a:pPr algn="l"/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Modelling cardiac phase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4228" y="1307425"/>
            <a:ext cx="7722685" cy="632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BOLD as a function of cardiac phase</a:t>
            </a:r>
          </a:p>
        </p:txBody>
      </p:sp>
      <p:pic>
        <p:nvPicPr>
          <p:cNvPr id="201" name="image39.png" descr="vox1.bmp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83733" y="1986845"/>
            <a:ext cx="1354667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1565394" y="2549791"/>
            <a:ext cx="216748" cy="216747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" name="Group 205"/>
          <p:cNvGrpSpPr/>
          <p:nvPr/>
        </p:nvGrpSpPr>
        <p:grpSpPr>
          <a:xfrm>
            <a:off x="1083733" y="5743786"/>
            <a:ext cx="1354667" cy="1625601"/>
            <a:chOff x="0" y="0"/>
            <a:chExt cx="1354666" cy="1625600"/>
          </a:xfrm>
        </p:grpSpPr>
        <p:pic>
          <p:nvPicPr>
            <p:cNvPr id="203" name="image40.png" descr="vox3.bmp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tretch>
              <a:fillRect/>
            </a:stretch>
          </p:blipFill>
          <p:spPr>
            <a:xfrm>
              <a:off x="0" y="0"/>
              <a:ext cx="1354667" cy="162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Shape 204"/>
            <p:cNvSpPr/>
            <p:nvPr/>
          </p:nvSpPr>
          <p:spPr>
            <a:xfrm>
              <a:off x="590034" y="866986"/>
              <a:ext cx="216748" cy="216748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49262">
                <a:lnSpc>
                  <a:spcPct val="81000"/>
                </a:lnSpc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3" name="Group 208"/>
          <p:cNvGrpSpPr/>
          <p:nvPr/>
        </p:nvGrpSpPr>
        <p:grpSpPr>
          <a:xfrm>
            <a:off x="1083733" y="3856285"/>
            <a:ext cx="1354667" cy="1625601"/>
            <a:chOff x="0" y="0"/>
            <a:chExt cx="1354666" cy="1625600"/>
          </a:xfrm>
        </p:grpSpPr>
        <p:pic>
          <p:nvPicPr>
            <p:cNvPr id="206" name="image41.png" descr="vox2.bmp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0" y="0"/>
              <a:ext cx="1354667" cy="162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Shape 207"/>
            <p:cNvSpPr/>
            <p:nvPr/>
          </p:nvSpPr>
          <p:spPr>
            <a:xfrm>
              <a:off x="602072" y="1330582"/>
              <a:ext cx="216747" cy="216748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449262">
                <a:lnSpc>
                  <a:spcPct val="81000"/>
                </a:lnSpc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09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r="49639" b="66838"/>
          <a:stretch>
            <a:fillRect/>
          </a:stretch>
        </p:blipFill>
        <p:spPr>
          <a:xfrm>
            <a:off x="2739440" y="2045546"/>
            <a:ext cx="4882895" cy="1877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l="51807" b="66616"/>
          <a:stretch>
            <a:fillRect/>
          </a:stretch>
        </p:blipFill>
        <p:spPr>
          <a:xfrm>
            <a:off x="7762627" y="2045546"/>
            <a:ext cx="4672615" cy="1890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l="50359" t="33742" b="33742"/>
          <a:stretch>
            <a:fillRect/>
          </a:stretch>
        </p:blipFill>
        <p:spPr>
          <a:xfrm>
            <a:off x="7622204" y="3956224"/>
            <a:ext cx="4813038" cy="1841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t="33131" r="50415" b="33131"/>
          <a:stretch>
            <a:fillRect/>
          </a:stretch>
        </p:blipFill>
        <p:spPr>
          <a:xfrm>
            <a:off x="2739440" y="3921596"/>
            <a:ext cx="4807623" cy="1910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t="67091" r="49465"/>
          <a:stretch>
            <a:fillRect/>
          </a:stretch>
        </p:blipFill>
        <p:spPr>
          <a:xfrm>
            <a:off x="2739440" y="5844588"/>
            <a:ext cx="4899689" cy="1863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BOLD_time_cardiac_phase.pdf"/>
          <p:cNvPicPr>
            <a:picLocks noChangeAspect="1"/>
          </p:cNvPicPr>
          <p:nvPr/>
        </p:nvPicPr>
        <p:blipFill>
          <a:blip r:embed="rId6" cstate="print">
            <a:extLst/>
          </a:blip>
          <a:srcRect l="51861" t="66903"/>
          <a:stretch>
            <a:fillRect/>
          </a:stretch>
        </p:blipFill>
        <p:spPr>
          <a:xfrm>
            <a:off x="7767807" y="5833962"/>
            <a:ext cx="4667435" cy="1874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" grpId="0" animBg="1" advAuto="0"/>
      <p:bldP spid="210" grpId="0" animBg="1" advAuto="0"/>
      <p:bldP spid="211" grpId="0" animBg="1" advAuto="0"/>
      <p:bldP spid="212" grpId="0" animBg="1" advAuto="0"/>
      <p:bldP spid="213" grpId="0" animBg="1" advAuto="0"/>
      <p:bldP spid="21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Fourier series</a:t>
            </a:r>
          </a:p>
        </p:txBody>
      </p:sp>
      <p:pic>
        <p:nvPicPr>
          <p:cNvPr id="219" name="image44.png" descr="dm2.t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974472" y="4973135"/>
            <a:ext cx="4226562" cy="3169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45.png" descr="dm1.ti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974472" y="1381764"/>
            <a:ext cx="4226562" cy="316992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8299593" y="1691832"/>
            <a:ext cx="1" cy="2492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 rot="16200000">
            <a:off x="6985517" y="2526744"/>
            <a:ext cx="2275841" cy="38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Cardiac phase</a:t>
            </a:r>
          </a:p>
        </p:txBody>
      </p:sp>
      <p:sp>
        <p:nvSpPr>
          <p:cNvPr id="223" name="Shape 223"/>
          <p:cNvSpPr/>
          <p:nvPr/>
        </p:nvSpPr>
        <p:spPr>
          <a:xfrm>
            <a:off x="8299593" y="5250087"/>
            <a:ext cx="1" cy="2492588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 rot="16200000">
            <a:off x="7364821" y="6247562"/>
            <a:ext cx="1517231" cy="38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Time (TRs)</a:t>
            </a:r>
          </a:p>
        </p:txBody>
      </p:sp>
      <p:sp>
        <p:nvSpPr>
          <p:cNvPr id="225" name="Shape 225"/>
          <p:cNvSpPr/>
          <p:nvPr/>
        </p:nvSpPr>
        <p:spPr>
          <a:xfrm>
            <a:off x="2384213" y="8453120"/>
            <a:ext cx="9536854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r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Fifth order Fourier series RETROICOR model; see Glover et al 2000 MRM; van Buuren et al 2009 HBM</a:t>
            </a:r>
          </a:p>
        </p:txBody>
      </p:sp>
      <p:pic>
        <p:nvPicPr>
          <p:cNvPr id="226" name="fit1.pdf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193800" y="1330239"/>
            <a:ext cx="5334000" cy="6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fit2.pdf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193800" y="1330239"/>
            <a:ext cx="5334000" cy="6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fit3.pdf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193800" y="1330239"/>
            <a:ext cx="5334000" cy="6633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it4.pdf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193800" y="1330239"/>
            <a:ext cx="5334000" cy="6633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fit5.pdf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193800" y="1330239"/>
            <a:ext cx="5334000" cy="6633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fit6.pdf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193800" y="1330239"/>
            <a:ext cx="5334000" cy="6633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 advAuto="0"/>
      <p:bldP spid="220" grpId="0" animBg="1" advAuto="0"/>
      <p:bldP spid="221" grpId="0" animBg="1" advAuto="0"/>
      <p:bldP spid="222" grpId="0" animBg="1" advAuto="0"/>
      <p:bldP spid="223" grpId="0" animBg="1" advAuto="0"/>
      <p:bldP spid="224" grpId="0" animBg="1" advAuto="0"/>
      <p:bldP spid="227" grpId="0" animBg="1" advAuto="0"/>
      <p:bldP spid="228" grpId="0" animBg="1" advAuto="0"/>
      <p:bldP spid="229" grpId="0" animBg="1" advAuto="0"/>
      <p:bldP spid="230" grpId="0" animBg="1" advAuto="0"/>
      <p:bldP spid="231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Visualizing cardiac noise</a:t>
            </a:r>
          </a:p>
        </p:txBody>
      </p:sp>
      <p:pic>
        <p:nvPicPr>
          <p:cNvPr id="4" name="video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8100" y="1498600"/>
            <a:ext cx="6400800" cy="4800600"/>
          </a:xfrm>
          <a:prstGeom prst="rect">
            <a:avLst/>
          </a:prstGeom>
        </p:spPr>
      </p:pic>
      <p:pic>
        <p:nvPicPr>
          <p:cNvPr id="5" name="video3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 cstate="print"/>
          <a:stretch>
            <a:fillRect/>
          </a:stretch>
        </p:blipFill>
        <p:spPr>
          <a:xfrm>
            <a:off x="6527800" y="1498600"/>
            <a:ext cx="640080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400" y="6334346"/>
            <a:ext cx="590550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Reconstructed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cardiac phase modulation at 60 BPM (1Hz)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53400" y="6334346"/>
            <a:ext cx="290830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Enhanced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contrast (1.5*)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noise in high-resolution brainstem imaging</a:t>
            </a:r>
          </a:p>
        </p:txBody>
      </p:sp>
      <p:pic>
        <p:nvPicPr>
          <p:cNvPr id="331" name="IM0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25392" y="1899673"/>
            <a:ext cx="10154016" cy="56693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334"/>
          <p:cNvGrpSpPr/>
          <p:nvPr/>
        </p:nvGrpSpPr>
        <p:grpSpPr>
          <a:xfrm>
            <a:off x="5773178" y="5931744"/>
            <a:ext cx="1430432" cy="1628303"/>
            <a:chOff x="0" y="0"/>
            <a:chExt cx="1430430" cy="1628301"/>
          </a:xfrm>
        </p:grpSpPr>
        <p:sp>
          <p:nvSpPr>
            <p:cNvPr id="332" name="Shape 332"/>
            <p:cNvSpPr/>
            <p:nvPr/>
          </p:nvSpPr>
          <p:spPr>
            <a:xfrm flipV="1">
              <a:off x="-1" y="0"/>
              <a:ext cx="2" cy="1628302"/>
            </a:xfrm>
            <a:prstGeom prst="line">
              <a:avLst/>
            </a:prstGeom>
            <a:noFill/>
            <a:ln w="139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 flipV="1">
              <a:off x="1430430" y="0"/>
              <a:ext cx="1" cy="1628302"/>
            </a:xfrm>
            <a:prstGeom prst="line">
              <a:avLst/>
            </a:prstGeom>
            <a:noFill/>
            <a:ln w="1397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5" name="Shape 335"/>
          <p:cNvSpPr/>
          <p:nvPr/>
        </p:nvSpPr>
        <p:spPr>
          <a:xfrm>
            <a:off x="9663093" y="7651230"/>
            <a:ext cx="18440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Collin et al. in prep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33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noise in high-resolution brainstem imaging</a:t>
            </a:r>
          </a:p>
        </p:txBody>
      </p:sp>
      <p:pic>
        <p:nvPicPr>
          <p:cNvPr id="338" name="IM0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22400" y="1905000"/>
            <a:ext cx="10160000" cy="567266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9663093" y="7651230"/>
            <a:ext cx="18440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Collin et al. in prep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noise in high-resolution brainstem imaging</a:t>
            </a:r>
          </a:p>
        </p:txBody>
      </p:sp>
      <p:pic>
        <p:nvPicPr>
          <p:cNvPr id="342" name="IM0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22400" y="1905000"/>
            <a:ext cx="10160000" cy="5672667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9663093" y="7651230"/>
            <a:ext cx="18440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Collin et al. in prep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noise in high-resolution brainstem imaging</a:t>
            </a:r>
          </a:p>
        </p:txBody>
      </p:sp>
      <p:sp>
        <p:nvSpPr>
          <p:cNvPr id="347" name="Shape 347"/>
          <p:cNvSpPr/>
          <p:nvPr/>
        </p:nvSpPr>
        <p:spPr>
          <a:xfrm>
            <a:off x="9663093" y="7651230"/>
            <a:ext cx="18440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Collin et al. in prep</a:t>
            </a:r>
          </a:p>
        </p:txBody>
      </p:sp>
      <p:pic>
        <p:nvPicPr>
          <p:cNvPr id="5" name="video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816099" y="1094855"/>
            <a:ext cx="8741833" cy="6556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respiration in the MRI scanner</a:t>
            </a:r>
          </a:p>
        </p:txBody>
      </p:sp>
      <p:pic>
        <p:nvPicPr>
          <p:cNvPr id="253" name="pasted-image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212850" y="1710275"/>
            <a:ext cx="10579100" cy="6590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Modeling respiratory noise</a:t>
            </a:r>
          </a:p>
        </p:txBody>
      </p:sp>
      <p:sp>
        <p:nvSpPr>
          <p:cNvPr id="256" name="Shape 256"/>
          <p:cNvSpPr/>
          <p:nvPr/>
        </p:nvSpPr>
        <p:spPr>
          <a:xfrm>
            <a:off x="1625599" y="6610773"/>
            <a:ext cx="370276" cy="3251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57" name="fig_resp.pd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367483" y="1169793"/>
            <a:ext cx="9739588" cy="7414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idx="13"/>
          </p:nvPr>
        </p:nvSpPr>
        <p:spPr>
          <a:xfrm>
            <a:off x="1216204" y="247324"/>
            <a:ext cx="10579101" cy="407052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</a:lstStyle>
          <a:p>
            <a:r>
              <a:t>Overview</a:t>
            </a:r>
          </a:p>
        </p:txBody>
      </p:sp>
      <p:sp>
        <p:nvSpPr>
          <p:cNvPr id="110" name="Shape 110"/>
          <p:cNvSpPr/>
          <p:nvPr/>
        </p:nvSpPr>
        <p:spPr>
          <a:xfrm>
            <a:off x="1320970" y="2116489"/>
            <a:ext cx="10362860" cy="4708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 algn="l" defTabSz="449262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Background physiological noise</a:t>
            </a:r>
          </a:p>
          <a:p>
            <a:pPr marL="285750" indent="-285750" algn="l" defTabSz="449262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Modeling physiological noise </a:t>
            </a:r>
          </a:p>
          <a:p>
            <a:pPr marL="285750" indent="-285750" algn="l" defTabSz="449262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tx1"/>
                </a:solidFill>
              </a:rPr>
              <a:t>Implementation &amp; practical example: RETROICORPlus</a:t>
            </a:r>
            <a:endParaRPr dirty="0">
              <a:solidFill>
                <a:schemeClr val="tx1"/>
              </a:solidFill>
            </a:endParaRPr>
          </a:p>
          <a:p>
            <a:pPr marL="285750" indent="-285750" algn="l" defTabSz="449262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Discussion / take home messages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110"/>
          <p:cNvSpPr/>
          <p:nvPr/>
        </p:nvSpPr>
        <p:spPr>
          <a:xfrm>
            <a:off x="1320970" y="2116489"/>
            <a:ext cx="10362860" cy="156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l" defTabSz="449262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100000"/>
              <a:defRPr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chemeClr val="tx1"/>
                </a:solidFill>
              </a:rPr>
              <a:t>Implementation and practical example: RETROICORPlus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9566" y="936172"/>
            <a:ext cx="9369637" cy="458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0625" y="5516336"/>
            <a:ext cx="55435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1825" y="1481138"/>
            <a:ext cx="920115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From .</a:t>
            </a:r>
            <a:r>
              <a:rPr lang="en-US" dirty="0" err="1" smtClean="0"/>
              <a:t>eeg</a:t>
            </a:r>
            <a:r>
              <a:rPr lang="en-US" dirty="0" smtClean="0"/>
              <a:t> file to </a:t>
            </a:r>
            <a:r>
              <a:rPr lang="en-US" dirty="0" err="1" smtClean="0"/>
              <a:t>mat.file</a:t>
            </a:r>
            <a:r>
              <a:rPr lang="en-US" dirty="0" smtClean="0"/>
              <a:t>: </a:t>
            </a:r>
            <a:r>
              <a:rPr lang="en-US" dirty="0" err="1" smtClean="0"/>
              <a:t>brainampconverter.m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2539" y="1259341"/>
            <a:ext cx="5242561" cy="227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350"/>
          <p:cNvSpPr/>
          <p:nvPr/>
        </p:nvSpPr>
        <p:spPr>
          <a:xfrm>
            <a:off x="1272539" y="4521806"/>
            <a:ext cx="10078722" cy="2747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b="1" dirty="0" err="1" smtClean="0">
                <a:solidFill>
                  <a:srgbClr val="000000"/>
                </a:solidFill>
              </a:rPr>
              <a:t>brainampconverter.m</a:t>
            </a:r>
            <a:r>
              <a:rPr lang="en-US" sz="2200" b="1" dirty="0" smtClean="0"/>
              <a:t>: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FontTx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rgbClr val="000000"/>
                </a:solidFill>
              </a:rPr>
              <a:t>Converts .</a:t>
            </a:r>
            <a:r>
              <a:rPr lang="en-US" sz="2200" dirty="0" err="1" smtClean="0">
                <a:solidFill>
                  <a:srgbClr val="000000"/>
                </a:solidFill>
              </a:rPr>
              <a:t>eeg</a:t>
            </a:r>
            <a:r>
              <a:rPr lang="en-US" sz="2200" dirty="0" smtClean="0">
                <a:solidFill>
                  <a:srgbClr val="000000"/>
                </a:solidFill>
              </a:rPr>
              <a:t> file to .mat file 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FontTx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rgbClr val="000000"/>
                </a:solidFill>
              </a:rPr>
              <a:t>Input: pilot01.eeg </a:t>
            </a:r>
            <a:r>
              <a:rPr lang="en-US" sz="2200" dirty="0" smtClean="0">
                <a:solidFill>
                  <a:srgbClr val="000000"/>
                </a:solidFill>
                <a:sym typeface="Wingdings" pitchFamily="2" charset="2"/>
              </a:rPr>
              <a:t> output .mat and .</a:t>
            </a:r>
            <a:r>
              <a:rPr lang="en-US" sz="2200" dirty="0" err="1" smtClean="0">
                <a:solidFill>
                  <a:srgbClr val="000000"/>
                </a:solidFill>
                <a:sym typeface="Wingdings" pitchFamily="2" charset="2"/>
              </a:rPr>
              <a:t>puls</a:t>
            </a:r>
            <a:r>
              <a:rPr lang="en-US" sz="2200" dirty="0" smtClean="0">
                <a:solidFill>
                  <a:srgbClr val="000000"/>
                </a:solidFill>
                <a:sym typeface="Wingdings" pitchFamily="2" charset="2"/>
              </a:rPr>
              <a:t> file of each run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FontTx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  <a:sym typeface="Wingdings" pitchFamily="2" charset="2"/>
              </a:rPr>
              <a:t>Contains </a:t>
            </a:r>
            <a:r>
              <a:rPr lang="en-US" sz="2200" dirty="0" err="1" smtClean="0">
                <a:solidFill>
                  <a:schemeClr val="tx1"/>
                </a:solidFill>
                <a:sym typeface="Wingdings" pitchFamily="2" charset="2"/>
              </a:rPr>
              <a:t>scantriggers</a:t>
            </a:r>
            <a:r>
              <a:rPr lang="en-US" sz="2200" dirty="0" smtClean="0">
                <a:solidFill>
                  <a:schemeClr val="tx1"/>
                </a:solidFill>
                <a:sym typeface="Wingdings" pitchFamily="2" charset="2"/>
              </a:rPr>
              <a:t>, heart rate signal (R-tops) and respiration signal 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Hera – to remove spurious peaks and add peaks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838" y="1165225"/>
            <a:ext cx="11287125" cy="668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013" y="1177925"/>
            <a:ext cx="11372850" cy="671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Calculating </a:t>
            </a:r>
            <a:r>
              <a:rPr lang="en-US" dirty="0" err="1" smtClean="0"/>
              <a:t>regressors</a:t>
            </a:r>
            <a:endParaRPr lang="en-US" dirty="0"/>
          </a:p>
        </p:txBody>
      </p:sp>
      <p:sp>
        <p:nvSpPr>
          <p:cNvPr id="9" name="Shape 117"/>
          <p:cNvSpPr/>
          <p:nvPr/>
        </p:nvSpPr>
        <p:spPr>
          <a:xfrm>
            <a:off x="1517226" y="1517227"/>
            <a:ext cx="10295468" cy="800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/>
          <a:p>
            <a:pPr algn="l" defTabSz="449262">
              <a:lnSpc>
                <a:spcPct val="81000"/>
              </a:lnSpc>
              <a:spcBef>
                <a:spcPts val="18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dirty="0" smtClean="0">
                <a:solidFill>
                  <a:schemeClr val="tx1"/>
                </a:solidFill>
              </a:rPr>
              <a:t>RETROICORPlus</a:t>
            </a:r>
            <a:r>
              <a:rPr b="1" dirty="0" smtClean="0">
                <a:solidFill>
                  <a:srgbClr val="000000"/>
                </a:solidFill>
              </a:rPr>
              <a:t>:</a:t>
            </a:r>
            <a:endParaRPr b="1" dirty="0">
              <a:solidFill>
                <a:srgbClr val="000000"/>
              </a:solidFill>
            </a:endParaRP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rgbClr val="000000"/>
                </a:solidFill>
              </a:rPr>
              <a:t>Calculates </a:t>
            </a:r>
            <a:r>
              <a:rPr lang="en-US" dirty="0" err="1" smtClean="0">
                <a:solidFill>
                  <a:srgbClr val="000000"/>
                </a:solidFill>
              </a:rPr>
              <a:t>regressors</a:t>
            </a:r>
            <a:endParaRPr dirty="0">
              <a:solidFill>
                <a:srgbClr val="000000"/>
              </a:solidFill>
            </a:endParaRP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rgbClr val="000000"/>
                </a:solidFill>
              </a:rPr>
              <a:t>Input: 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mat file from </a:t>
            </a:r>
            <a:r>
              <a:rPr lang="en-US" sz="2200" dirty="0" err="1" smtClean="0">
                <a:solidFill>
                  <a:schemeClr val="tx1"/>
                </a:solidFill>
              </a:rPr>
              <a:t>hera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Nr of scans to be removed at beginning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Nr of scans to be removed at end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Output directory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000000"/>
              </a:solidFill>
            </a:endParaRP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rgbClr val="000000"/>
                </a:solidFill>
              </a:rPr>
              <a:t>Output: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Cardiac phase </a:t>
            </a:r>
            <a:r>
              <a:rPr lang="en-US" sz="2200" dirty="0" err="1" smtClean="0">
                <a:solidFill>
                  <a:schemeClr val="tx1"/>
                </a:solidFill>
              </a:rPr>
              <a:t>regressors</a:t>
            </a:r>
            <a:r>
              <a:rPr lang="en-US" sz="2200" dirty="0" smtClean="0">
                <a:solidFill>
                  <a:schemeClr val="tx1"/>
                </a:solidFill>
              </a:rPr>
              <a:t> (10) 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chemeClr val="tx1"/>
                </a:solidFill>
              </a:rPr>
              <a:t>Respiratory phase </a:t>
            </a:r>
            <a:r>
              <a:rPr lang="en-US" sz="2200" dirty="0" err="1" smtClean="0">
                <a:solidFill>
                  <a:schemeClr val="tx1"/>
                </a:solidFill>
              </a:rPr>
              <a:t>regressors</a:t>
            </a:r>
            <a:r>
              <a:rPr lang="en-US" sz="2200" dirty="0" smtClean="0">
                <a:solidFill>
                  <a:schemeClr val="tx1"/>
                </a:solidFill>
              </a:rPr>
              <a:t> (10)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err="1" smtClean="0">
                <a:solidFill>
                  <a:schemeClr val="tx1"/>
                </a:solidFill>
              </a:rPr>
              <a:t>Regressors</a:t>
            </a:r>
            <a:r>
              <a:rPr lang="en-US" sz="2200" dirty="0" smtClean="0">
                <a:solidFill>
                  <a:schemeClr val="tx1"/>
                </a:solidFill>
              </a:rPr>
              <a:t> HR frequency (4)</a:t>
            </a:r>
          </a:p>
          <a:p>
            <a:pPr marL="723900" lvl="2" indent="-3683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Font typeface="Arial" pitchFamily="34" charset="0"/>
              <a:buChar char="•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err="1" smtClean="0">
                <a:solidFill>
                  <a:schemeClr val="tx1"/>
                </a:solidFill>
              </a:rPr>
              <a:t>Regressors</a:t>
            </a:r>
            <a:r>
              <a:rPr lang="en-US" sz="2200" dirty="0" smtClean="0">
                <a:solidFill>
                  <a:schemeClr val="tx1"/>
                </a:solidFill>
              </a:rPr>
              <a:t> Respiration Volume per Time (amplitude * frequency) (4) </a:t>
            </a:r>
            <a:endParaRPr lang="en-US" dirty="0" smtClean="0"/>
          </a:p>
          <a:p>
            <a:pPr marL="349250" lvl="1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dirty="0" smtClean="0">
              <a:solidFill>
                <a:srgbClr val="000000"/>
              </a:solidFill>
            </a:endParaRPr>
          </a:p>
          <a:p>
            <a:pPr marL="349250" lvl="2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000000"/>
              </a:solidFill>
            </a:endParaRPr>
          </a:p>
          <a:p>
            <a:pPr marL="381000" indent="-3810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Calculating </a:t>
            </a:r>
            <a:r>
              <a:rPr lang="en-US" dirty="0" err="1" smtClean="0"/>
              <a:t>regressors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123" y="996494"/>
            <a:ext cx="10715672" cy="559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Calculating </a:t>
            </a:r>
            <a:r>
              <a:rPr lang="en-US" dirty="0" err="1" smtClean="0"/>
              <a:t>regressors</a:t>
            </a:r>
            <a:r>
              <a:rPr lang="en-US" dirty="0" smtClean="0"/>
              <a:t> – shifting HR &amp; RVT </a:t>
            </a:r>
            <a:r>
              <a:rPr lang="en-US" dirty="0" err="1" smtClean="0"/>
              <a:t>regressors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488" y="2235203"/>
            <a:ext cx="6121400" cy="3392487"/>
          </a:xfrm>
          <a:prstGeom prst="rect">
            <a:avLst/>
          </a:prstGeom>
          <a:noFill/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6463" y="2162178"/>
            <a:ext cx="6856412" cy="3781425"/>
          </a:xfrm>
          <a:prstGeom prst="rect">
            <a:avLst/>
          </a:prstGeom>
          <a:noFill/>
        </p:spPr>
      </p:pic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1298575" y="2540003"/>
            <a:ext cx="6337300" cy="36036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3400" y="2573340"/>
            <a:ext cx="5832475" cy="314325"/>
          </a:xfrm>
          <a:prstGeom prst="rect">
            <a:avLst/>
          </a:prstGeom>
          <a:noFill/>
        </p:spPr>
      </p:pic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7747000" y="2455867"/>
            <a:ext cx="1403350" cy="430213"/>
            <a:chOff x="4876" y="1026"/>
            <a:chExt cx="884" cy="271"/>
          </a:xfrm>
        </p:grpSpPr>
        <p:sp>
          <p:nvSpPr>
            <p:cNvPr id="10" name="Text Box 20"/>
            <p:cNvSpPr txBox="1">
              <a:spLocks noChangeArrowheads="1"/>
            </p:cNvSpPr>
            <p:nvPr/>
          </p:nvSpPr>
          <p:spPr bwMode="auto">
            <a:xfrm>
              <a:off x="5012" y="1026"/>
              <a:ext cx="748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NL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HR</a:t>
              </a:r>
              <a:endParaRPr lang="nl-NL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Line 23"/>
            <p:cNvSpPr>
              <a:spLocks noChangeShapeType="1"/>
            </p:cNvSpPr>
            <p:nvPr/>
          </p:nvSpPr>
          <p:spPr bwMode="auto">
            <a:xfrm flipH="1">
              <a:off x="4876" y="1172"/>
              <a:ext cx="363" cy="4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7785100" y="3751268"/>
            <a:ext cx="1584325" cy="430213"/>
            <a:chOff x="4876" y="1842"/>
            <a:chExt cx="998" cy="271"/>
          </a:xfrm>
        </p:grpSpPr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5126" y="1842"/>
              <a:ext cx="748" cy="2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nl-NL" sz="22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BOLD</a:t>
              </a:r>
              <a:endParaRPr lang="nl-NL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4"/>
            <p:cNvSpPr>
              <a:spLocks noChangeShapeType="1"/>
            </p:cNvSpPr>
            <p:nvPr/>
          </p:nvSpPr>
          <p:spPr bwMode="auto">
            <a:xfrm flipH="1">
              <a:off x="4876" y="1979"/>
              <a:ext cx="363" cy="4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5" name="Picture 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2725" y="2573340"/>
            <a:ext cx="5832475" cy="314325"/>
          </a:xfrm>
          <a:prstGeom prst="rect">
            <a:avLst/>
          </a:prstGeom>
          <a:noFill/>
        </p:spPr>
      </p:pic>
      <p:pic>
        <p:nvPicPr>
          <p:cNvPr id="16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9700" y="2574928"/>
            <a:ext cx="5832475" cy="3143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phase signal modulation</a:t>
            </a:r>
          </a:p>
        </p:txBody>
      </p:sp>
      <p:sp>
        <p:nvSpPr>
          <p:cNvPr id="238" name="Shape 238"/>
          <p:cNvSpPr/>
          <p:nvPr/>
        </p:nvSpPr>
        <p:spPr>
          <a:xfrm>
            <a:off x="9217659" y="4751344"/>
            <a:ext cx="22758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FWE corrected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78" y="1460500"/>
            <a:ext cx="3295107" cy="4623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" name="Shape 235"/>
          <p:cNvSpPr/>
          <p:nvPr/>
        </p:nvSpPr>
        <p:spPr>
          <a:xfrm>
            <a:off x="724078" y="1661421"/>
            <a:ext cx="1142822" cy="442238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4" name="Picture 13" descr="cardiacphase_FW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889" y="2003294"/>
            <a:ext cx="6938611" cy="258433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3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phase signal modulation</a:t>
            </a:r>
          </a:p>
        </p:txBody>
      </p:sp>
      <p:pic>
        <p:nvPicPr>
          <p:cNvPr id="243" name="image52.png" descr="CPR_multislice.bmp"/>
          <p:cNvPicPr>
            <a:picLocks noChangeAspect="1"/>
          </p:cNvPicPr>
          <p:nvPr/>
        </p:nvPicPr>
        <p:blipFill>
          <a:blip r:embed="rId3" cstate="print">
            <a:extLst/>
          </a:blip>
          <a:srcRect r="51042"/>
          <a:stretch>
            <a:fillRect/>
          </a:stretch>
        </p:blipFill>
        <p:spPr>
          <a:xfrm>
            <a:off x="3086099" y="2492586"/>
            <a:ext cx="9143917" cy="218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52.png" descr="CPR_multislice.bmp"/>
          <p:cNvPicPr>
            <a:picLocks noChangeAspect="1"/>
          </p:cNvPicPr>
          <p:nvPr/>
        </p:nvPicPr>
        <p:blipFill>
          <a:blip r:embed="rId3" cstate="print">
            <a:extLst/>
          </a:blip>
          <a:srcRect l="48957"/>
          <a:stretch>
            <a:fillRect/>
          </a:stretch>
        </p:blipFill>
        <p:spPr>
          <a:xfrm>
            <a:off x="3086100" y="4876800"/>
            <a:ext cx="9533333" cy="2189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53.png" descr="CPR_multislice_F30.bmp"/>
          <p:cNvPicPr>
            <a:picLocks noChangeAspect="1"/>
          </p:cNvPicPr>
          <p:nvPr/>
        </p:nvPicPr>
        <p:blipFill>
          <a:blip r:embed="rId4" cstate="print">
            <a:extLst/>
          </a:blip>
          <a:srcRect r="51273"/>
          <a:stretch>
            <a:fillRect/>
          </a:stretch>
        </p:blipFill>
        <p:spPr>
          <a:xfrm>
            <a:off x="3088688" y="2492586"/>
            <a:ext cx="9100773" cy="218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53.png" descr="CPR_multislice_F30.bmp"/>
          <p:cNvPicPr>
            <a:picLocks noChangeAspect="1"/>
          </p:cNvPicPr>
          <p:nvPr/>
        </p:nvPicPr>
        <p:blipFill>
          <a:blip r:embed="rId4" cstate="print">
            <a:extLst/>
          </a:blip>
          <a:srcRect l="49074"/>
          <a:stretch>
            <a:fillRect/>
          </a:stretch>
        </p:blipFill>
        <p:spPr>
          <a:xfrm>
            <a:off x="3086100" y="4876800"/>
            <a:ext cx="9511480" cy="218986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11939597" y="7044266"/>
            <a:ext cx="1116851" cy="32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F &gt; 30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889" y="853045"/>
            <a:ext cx="2559521" cy="359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hape 235"/>
          <p:cNvSpPr/>
          <p:nvPr/>
        </p:nvSpPr>
        <p:spPr>
          <a:xfrm>
            <a:off x="191385" y="1009112"/>
            <a:ext cx="943994" cy="3435147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48" name="image54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135379" y="4182624"/>
            <a:ext cx="5336529" cy="428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2347" y="7183"/>
            <a:ext cx="12980106" cy="9739234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14" name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rcRect t="703" b="6"/>
          <a:stretch>
            <a:fillRect/>
          </a:stretch>
        </p:blipFill>
        <p:spPr>
          <a:xfrm>
            <a:off x="11977032" y="200905"/>
            <a:ext cx="826624" cy="823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144" y="21"/>
                </a:lnTo>
                <a:lnTo>
                  <a:pt x="20677" y="52"/>
                </a:lnTo>
                <a:lnTo>
                  <a:pt x="19453" y="2622"/>
                </a:lnTo>
                <a:cubicBezTo>
                  <a:pt x="18779" y="4040"/>
                  <a:pt x="17732" y="6258"/>
                  <a:pt x="17131" y="7543"/>
                </a:cubicBezTo>
                <a:cubicBezTo>
                  <a:pt x="16529" y="8828"/>
                  <a:pt x="15848" y="10220"/>
                  <a:pt x="15606" y="10634"/>
                </a:cubicBezTo>
                <a:cubicBezTo>
                  <a:pt x="14866" y="11899"/>
                  <a:pt x="13803" y="12867"/>
                  <a:pt x="12641" y="13360"/>
                </a:cubicBezTo>
                <a:cubicBezTo>
                  <a:pt x="9873" y="14532"/>
                  <a:pt x="5792" y="12448"/>
                  <a:pt x="5019" y="9468"/>
                </a:cubicBezTo>
                <a:cubicBezTo>
                  <a:pt x="4866" y="8879"/>
                  <a:pt x="4859" y="7708"/>
                  <a:pt x="5009" y="7002"/>
                </a:cubicBezTo>
                <a:cubicBezTo>
                  <a:pt x="5386" y="5216"/>
                  <a:pt x="6676" y="3410"/>
                  <a:pt x="8088" y="2684"/>
                </a:cubicBezTo>
                <a:cubicBezTo>
                  <a:pt x="8952" y="2241"/>
                  <a:pt x="9378" y="2138"/>
                  <a:pt x="10359" y="2143"/>
                </a:cubicBezTo>
                <a:cubicBezTo>
                  <a:pt x="11729" y="2151"/>
                  <a:pt x="13163" y="2663"/>
                  <a:pt x="14341" y="3558"/>
                </a:cubicBezTo>
                <a:cubicBezTo>
                  <a:pt x="14636" y="3782"/>
                  <a:pt x="14909" y="3938"/>
                  <a:pt x="14943" y="3902"/>
                </a:cubicBezTo>
                <a:cubicBezTo>
                  <a:pt x="15011" y="3830"/>
                  <a:pt x="16778" y="122"/>
                  <a:pt x="16778" y="52"/>
                </a:cubicBezTo>
                <a:cubicBezTo>
                  <a:pt x="16778" y="28"/>
                  <a:pt x="13004" y="10"/>
                  <a:pt x="8389" y="10"/>
                </a:cubicBezTo>
                <a:lnTo>
                  <a:pt x="0" y="10"/>
                </a:lnTo>
                <a:lnTo>
                  <a:pt x="0" y="10800"/>
                </a:lnTo>
                <a:lnTo>
                  <a:pt x="0" y="21600"/>
                </a:lnTo>
                <a:lnTo>
                  <a:pt x="10795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close/>
                <a:moveTo>
                  <a:pt x="11635" y="4391"/>
                </a:moveTo>
                <a:cubicBezTo>
                  <a:pt x="11239" y="4348"/>
                  <a:pt x="10828" y="4432"/>
                  <a:pt x="10473" y="4640"/>
                </a:cubicBezTo>
                <a:cubicBezTo>
                  <a:pt x="9702" y="5094"/>
                  <a:pt x="8849" y="6350"/>
                  <a:pt x="8306" y="7824"/>
                </a:cubicBezTo>
                <a:cubicBezTo>
                  <a:pt x="8120" y="8329"/>
                  <a:pt x="8083" y="8562"/>
                  <a:pt x="8078" y="9239"/>
                </a:cubicBezTo>
                <a:cubicBezTo>
                  <a:pt x="8072" y="10008"/>
                  <a:pt x="8086" y="10071"/>
                  <a:pt x="8316" y="10446"/>
                </a:cubicBezTo>
                <a:cubicBezTo>
                  <a:pt x="8506" y="10755"/>
                  <a:pt x="8669" y="10897"/>
                  <a:pt x="9063" y="11102"/>
                </a:cubicBezTo>
                <a:cubicBezTo>
                  <a:pt x="10361" y="11776"/>
                  <a:pt x="11574" y="11096"/>
                  <a:pt x="12527" y="9156"/>
                </a:cubicBezTo>
                <a:cubicBezTo>
                  <a:pt x="13566" y="7039"/>
                  <a:pt x="13633" y="5643"/>
                  <a:pt x="12744" y="4880"/>
                </a:cubicBezTo>
                <a:cubicBezTo>
                  <a:pt x="12415" y="4597"/>
                  <a:pt x="12031" y="4434"/>
                  <a:pt x="11635" y="439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media1-1288.m4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978400" y="3733800"/>
            <a:ext cx="3048000" cy="2286000"/>
          </a:xfrm>
          <a:prstGeom prst="rect">
            <a:avLst/>
          </a:prstGeom>
        </p:spPr>
      </p:pic>
      <p:pic>
        <p:nvPicPr>
          <p:cNvPr id="8" name="media1-1288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1972734" y="1685926"/>
            <a:ext cx="9334499" cy="7000874"/>
          </a:xfrm>
          <a:prstGeom prst="rect">
            <a:avLst/>
          </a:prstGeom>
        </p:spPr>
      </p:pic>
      <p:pic>
        <p:nvPicPr>
          <p:cNvPr id="11" name="video1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6" cstate="print"/>
          <a:stretch>
            <a:fillRect/>
          </a:stretch>
        </p:blipFill>
        <p:spPr>
          <a:xfrm>
            <a:off x="1114298" y="1024819"/>
            <a:ext cx="10583334" cy="79375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video fullScrn="1">
              <p:cMediaNode>
                <p:cTn id="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078" y="1117846"/>
            <a:ext cx="2844622" cy="557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3" name="Shape 233"/>
          <p:cNvSpPr>
            <a:spLocks noGrp="1"/>
          </p:cNvSpPr>
          <p:nvPr>
            <p:ph type="body" idx="13"/>
          </p:nvPr>
        </p:nvSpPr>
        <p:spPr>
          <a:xfrm>
            <a:off x="1216204" y="235407"/>
            <a:ext cx="10579101" cy="4308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Respiratory phase </a:t>
            </a:r>
            <a:r>
              <a:rPr dirty="0" smtClean="0"/>
              <a:t>modulation</a:t>
            </a:r>
            <a:endParaRPr dirty="0"/>
          </a:p>
        </p:txBody>
      </p:sp>
      <p:sp>
        <p:nvSpPr>
          <p:cNvPr id="238" name="Shape 238"/>
          <p:cNvSpPr/>
          <p:nvPr/>
        </p:nvSpPr>
        <p:spPr>
          <a:xfrm>
            <a:off x="9343845" y="4587629"/>
            <a:ext cx="22758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FWE corrected</a:t>
            </a:r>
          </a:p>
        </p:txBody>
      </p:sp>
      <p:sp>
        <p:nvSpPr>
          <p:cNvPr id="235" name="Shape 235"/>
          <p:cNvSpPr/>
          <p:nvPr/>
        </p:nvSpPr>
        <p:spPr>
          <a:xfrm>
            <a:off x="1549578" y="1117845"/>
            <a:ext cx="1142822" cy="5578773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" name="Picture 8" descr="respphase_FW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5170" y="1930401"/>
            <a:ext cx="7174516" cy="26572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Cardiac frequency signal modulations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854" y="1246188"/>
            <a:ext cx="2676346" cy="508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hape 235"/>
          <p:cNvSpPr/>
          <p:nvPr/>
        </p:nvSpPr>
        <p:spPr>
          <a:xfrm>
            <a:off x="2578011" y="2362200"/>
            <a:ext cx="330289" cy="3928668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algn="l" defTabSz="449262">
              <a:lnSpc>
                <a:spcPct val="81000"/>
              </a:lnSpc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175000" y="1447800"/>
            <a:ext cx="2552700" cy="127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5943600" y="1227227"/>
            <a:ext cx="2603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Second-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level,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N=49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pic>
        <p:nvPicPr>
          <p:cNvPr id="13" name="Picture 12" descr="HR6posfw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8200" y="5327248"/>
            <a:ext cx="8885767" cy="1927239"/>
          </a:xfrm>
          <a:prstGeom prst="rect">
            <a:avLst/>
          </a:prstGeom>
        </p:spPr>
      </p:pic>
      <p:pic>
        <p:nvPicPr>
          <p:cNvPr id="14" name="Picture 13" descr="HR6ne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3074" y="2805062"/>
            <a:ext cx="5844633" cy="2018735"/>
          </a:xfrm>
          <a:prstGeom prst="rect">
            <a:avLst/>
          </a:prstGeom>
        </p:spPr>
      </p:pic>
      <p:sp>
        <p:nvSpPr>
          <p:cNvPr id="15" name="Shape 238"/>
          <p:cNvSpPr/>
          <p:nvPr/>
        </p:nvSpPr>
        <p:spPr>
          <a:xfrm>
            <a:off x="9519464" y="7254487"/>
            <a:ext cx="22758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FWE corrected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2600" y="1875586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HR 6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63074" y="4964280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Negative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6248" y="2461204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Positive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0" name="Shape 238"/>
          <p:cNvSpPr/>
          <p:nvPr/>
        </p:nvSpPr>
        <p:spPr>
          <a:xfrm>
            <a:off x="9192259" y="4800564"/>
            <a:ext cx="22758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FWE corrected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Cardiac frequency modulation: HR 10 seconds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6204" y="786081"/>
            <a:ext cx="2603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Second-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level,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N=49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204" y="1227227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HR 10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772" y="1579473"/>
            <a:ext cx="4905196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Positive NS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154" y="1890265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Negative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pic>
        <p:nvPicPr>
          <p:cNvPr id="7" name="Picture 6" descr="HR10ne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1850" y="2293311"/>
            <a:ext cx="6315054" cy="2263528"/>
          </a:xfrm>
          <a:prstGeom prst="rect">
            <a:avLst/>
          </a:prstGeom>
        </p:spPr>
      </p:pic>
      <p:sp>
        <p:nvSpPr>
          <p:cNvPr id="8" name="Shape 238"/>
          <p:cNvSpPr/>
          <p:nvPr/>
        </p:nvSpPr>
        <p:spPr>
          <a:xfrm>
            <a:off x="6357163" y="4561577"/>
            <a:ext cx="2275841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FWE corrected</a:t>
            </a:r>
          </a:p>
        </p:txBody>
      </p:sp>
      <p:pic>
        <p:nvPicPr>
          <p:cNvPr id="9" name="Picture 8" descr="HR12poscluster4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9950" y="5762872"/>
            <a:ext cx="6669374" cy="23905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2900" y="5052725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HR 12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2900" y="5404971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Positive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2" name="Shape 238"/>
          <p:cNvSpPr/>
          <p:nvPr/>
        </p:nvSpPr>
        <p:spPr>
          <a:xfrm>
            <a:off x="5849163" y="8153400"/>
            <a:ext cx="2783841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</a:t>
            </a:r>
            <a:r>
              <a:rPr lang="en-US" dirty="0" smtClean="0">
                <a:solidFill>
                  <a:srgbClr val="000000"/>
                </a:solidFill>
              </a:rPr>
              <a:t>Cluster-corrected k=44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1496" y="5404971"/>
            <a:ext cx="4905196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Negative NS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1" grpId="0"/>
      <p:bldP spid="12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16204" y="235407"/>
            <a:ext cx="10579101" cy="430887"/>
          </a:xfrm>
        </p:spPr>
        <p:txBody>
          <a:bodyPr/>
          <a:lstStyle/>
          <a:p>
            <a:r>
              <a:rPr lang="en-US" dirty="0" smtClean="0"/>
              <a:t>Cardiac frequency modulation: HR 10 seconds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6204" y="786081"/>
            <a:ext cx="2603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Second-</a:t>
            </a:r>
            <a:r>
              <a:rPr kumimoji="0" lang="en-US" sz="2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level,</a:t>
            </a:r>
            <a:r>
              <a:rPr kumimoji="0" lang="en-US" sz="2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N=49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204" y="1227227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HR 30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6772" y="1579473"/>
            <a:ext cx="4905196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Positive NS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9154" y="1890265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Negative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8" name="Shape 238"/>
          <p:cNvSpPr/>
          <p:nvPr/>
        </p:nvSpPr>
        <p:spPr>
          <a:xfrm>
            <a:off x="6357163" y="4561577"/>
            <a:ext cx="2275841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</a:t>
            </a:r>
            <a:r>
              <a:rPr dirty="0" smtClean="0">
                <a:solidFill>
                  <a:srgbClr val="000000"/>
                </a:solidFill>
              </a:rPr>
              <a:t>0</a:t>
            </a:r>
            <a:r>
              <a:rPr lang="en-US" dirty="0" smtClean="0">
                <a:solidFill>
                  <a:srgbClr val="000000"/>
                </a:solidFill>
              </a:rPr>
              <a:t>01</a:t>
            </a:r>
            <a:r>
              <a:rPr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un</a:t>
            </a:r>
            <a:r>
              <a:rPr dirty="0" smtClean="0">
                <a:solidFill>
                  <a:srgbClr val="000000"/>
                </a:solidFill>
              </a:rPr>
              <a:t>corrected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5" name="Picture 14" descr="HR30negu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4971" y="2331410"/>
            <a:ext cx="5796629" cy="207770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3"/>
          </p:nvPr>
        </p:nvSpPr>
        <p:spPr>
          <a:xfrm>
            <a:off x="1216204" y="235407"/>
            <a:ext cx="10579101" cy="4308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RVT</a:t>
            </a:r>
            <a:r>
              <a:rPr dirty="0" smtClean="0"/>
              <a:t> </a:t>
            </a:r>
            <a:r>
              <a:rPr dirty="0"/>
              <a:t>signal </a:t>
            </a:r>
            <a:r>
              <a:rPr dirty="0" smtClean="0"/>
              <a:t>modulations</a:t>
            </a:r>
            <a:r>
              <a:rPr lang="en-US" dirty="0" smtClean="0"/>
              <a:t> – Second-level N=49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>
          <a:xfrm>
            <a:off x="260350" y="952500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RVT – 1.8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09" y="1393646"/>
            <a:ext cx="3548925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               Positive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0" name="Shape 238"/>
          <p:cNvSpPr/>
          <p:nvPr/>
        </p:nvSpPr>
        <p:spPr>
          <a:xfrm>
            <a:off x="4025901" y="3632200"/>
            <a:ext cx="3409950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</a:t>
            </a:r>
            <a:r>
              <a:rPr lang="en-US" dirty="0" smtClean="0">
                <a:solidFill>
                  <a:srgbClr val="000000"/>
                </a:solidFill>
              </a:rPr>
              <a:t>cluster corrected k=40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9" name="Picture 18" descr="RVTmin1_8_posclusterc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609" y="1834792"/>
            <a:ext cx="5560454" cy="17974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2900" y="3950751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RVT – 0.9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5259" y="4391897"/>
            <a:ext cx="376682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               Positive                                                                                               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pic>
        <p:nvPicPr>
          <p:cNvPr id="23" name="Picture 22" descr="RVTmin0_9_posclusterc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416" y="4876800"/>
            <a:ext cx="6894641" cy="1879600"/>
          </a:xfrm>
          <a:prstGeom prst="rect">
            <a:avLst/>
          </a:prstGeom>
        </p:spPr>
      </p:pic>
      <p:pic>
        <p:nvPicPr>
          <p:cNvPr id="24" name="Picture 23" descr="RVTmin0_9_posFW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62057" y="4876800"/>
            <a:ext cx="4064750" cy="1879600"/>
          </a:xfrm>
          <a:prstGeom prst="rect">
            <a:avLst/>
          </a:prstGeom>
        </p:spPr>
      </p:pic>
      <p:sp>
        <p:nvSpPr>
          <p:cNvPr id="25" name="Shape 238"/>
          <p:cNvSpPr/>
          <p:nvPr/>
        </p:nvSpPr>
        <p:spPr>
          <a:xfrm>
            <a:off x="3752107" y="6756400"/>
            <a:ext cx="3409950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</a:t>
            </a:r>
            <a:r>
              <a:rPr lang="en-US" dirty="0" smtClean="0">
                <a:solidFill>
                  <a:srgbClr val="000000"/>
                </a:solidFill>
              </a:rPr>
              <a:t>cluster corrected k=48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6" name="Shape 238"/>
          <p:cNvSpPr/>
          <p:nvPr/>
        </p:nvSpPr>
        <p:spPr>
          <a:xfrm>
            <a:off x="7816857" y="6755874"/>
            <a:ext cx="3409950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</a:t>
            </a:r>
            <a:r>
              <a:rPr lang="en-US" dirty="0" smtClean="0">
                <a:solidFill>
                  <a:srgbClr val="000000"/>
                </a:solidFill>
              </a:rPr>
              <a:t>FWE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/>
      <p:bldP spid="22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3"/>
          </p:nvPr>
        </p:nvSpPr>
        <p:spPr>
          <a:xfrm>
            <a:off x="1216204" y="235407"/>
            <a:ext cx="10579101" cy="4308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RVT</a:t>
            </a:r>
            <a:r>
              <a:rPr dirty="0" smtClean="0"/>
              <a:t> </a:t>
            </a:r>
            <a:r>
              <a:rPr dirty="0"/>
              <a:t>signal </a:t>
            </a:r>
            <a:r>
              <a:rPr dirty="0" smtClean="0"/>
              <a:t>modulations</a:t>
            </a:r>
            <a:r>
              <a:rPr lang="en-US" dirty="0" smtClean="0"/>
              <a:t> – Second-level N=49</a:t>
            </a:r>
            <a:endParaRPr dirty="0"/>
          </a:p>
        </p:txBody>
      </p:sp>
      <p:sp>
        <p:nvSpPr>
          <p:cNvPr id="16" name="TextBox 15"/>
          <p:cNvSpPr txBox="1"/>
          <p:nvPr/>
        </p:nvSpPr>
        <p:spPr>
          <a:xfrm>
            <a:off x="260350" y="952500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RVT </a:t>
            </a:r>
            <a:r>
              <a:rPr kumimoji="0" lang="en-US" sz="2200" b="1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</a:t>
            </a:r>
            <a:r>
              <a:rPr lang="en-US" sz="22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.9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6400" y="1393646"/>
            <a:ext cx="36576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               Positive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0" name="Shape 238"/>
          <p:cNvSpPr/>
          <p:nvPr/>
        </p:nvSpPr>
        <p:spPr>
          <a:xfrm>
            <a:off x="4979151" y="3706841"/>
            <a:ext cx="2837706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p&lt;.05, </a:t>
            </a:r>
            <a:r>
              <a:rPr lang="en-US" dirty="0" smtClean="0">
                <a:solidFill>
                  <a:srgbClr val="000000"/>
                </a:solidFill>
              </a:rPr>
              <a:t>cluster corrected k=33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" y="3950751"/>
            <a:ext cx="717550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RVT</a:t>
            </a:r>
            <a:r>
              <a:rPr kumimoji="0" lang="en-US" sz="2200" b="1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5.4 seconds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5259" y="4391897"/>
            <a:ext cx="4625342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rPr>
              <a:t>                Positive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" pitchFamily="34" charset="0"/>
              <a:cs typeface="Arial" pitchFamily="34" charset="0"/>
              <a:sym typeface="Gill Sans"/>
            </a:endParaRPr>
          </a:p>
        </p:txBody>
      </p:sp>
      <p:sp>
        <p:nvSpPr>
          <p:cNvPr id="25" name="Shape 238"/>
          <p:cNvSpPr/>
          <p:nvPr/>
        </p:nvSpPr>
        <p:spPr>
          <a:xfrm>
            <a:off x="4753594" y="6567506"/>
            <a:ext cx="2059142" cy="30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l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0000"/>
                </a:solidFill>
              </a:rPr>
              <a:t>p</a:t>
            </a:r>
            <a:r>
              <a:rPr dirty="0" smtClean="0">
                <a:solidFill>
                  <a:srgbClr val="000000"/>
                </a:solidFill>
              </a:rPr>
              <a:t>&lt;.</a:t>
            </a:r>
            <a:r>
              <a:rPr lang="en-US" dirty="0" smtClean="0">
                <a:solidFill>
                  <a:srgbClr val="000000"/>
                </a:solidFill>
              </a:rPr>
              <a:t>0.001 uncorrected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3" name="Picture 12" descr="RVT4_9_posclusterc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908" y="1834792"/>
            <a:ext cx="6866942" cy="1872049"/>
          </a:xfrm>
          <a:prstGeom prst="rect">
            <a:avLst/>
          </a:prstGeom>
        </p:spPr>
      </p:pic>
      <p:pic>
        <p:nvPicPr>
          <p:cNvPr id="14" name="Picture 13" descr="RVT5_4_posun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259" y="4833043"/>
            <a:ext cx="5276036" cy="17344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 / take home messages</a:t>
            </a:r>
          </a:p>
        </p:txBody>
      </p:sp>
      <p:sp>
        <p:nvSpPr>
          <p:cNvPr id="350" name="Shape 350"/>
          <p:cNvSpPr/>
          <p:nvPr/>
        </p:nvSpPr>
        <p:spPr>
          <a:xfrm>
            <a:off x="1272539" y="1604492"/>
            <a:ext cx="10078722" cy="6887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Conventional task-based fMRI may gain </a:t>
            </a:r>
            <a:r>
              <a:rPr b="1" i="1" dirty="0">
                <a:solidFill>
                  <a:srgbClr val="000000"/>
                </a:solidFill>
              </a:rPr>
              <a:t>reliability</a:t>
            </a:r>
            <a:r>
              <a:rPr dirty="0">
                <a:solidFill>
                  <a:srgbClr val="000000"/>
                </a:solidFill>
              </a:rPr>
              <a:t> from physiological corrections (esp. first-level).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Functional connectivity MRI may gain both </a:t>
            </a:r>
            <a:r>
              <a:rPr b="1" i="1" dirty="0">
                <a:solidFill>
                  <a:srgbClr val="000000"/>
                </a:solidFill>
              </a:rPr>
              <a:t>reliability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b="1" i="1" dirty="0">
                <a:solidFill>
                  <a:srgbClr val="000000"/>
                </a:solidFill>
              </a:rPr>
              <a:t>validity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Simple regression of heart rate / respiration frequency does not suffice, </a:t>
            </a:r>
            <a:r>
              <a:rPr b="1" i="1" dirty="0">
                <a:solidFill>
                  <a:srgbClr val="000000"/>
                </a:solidFill>
              </a:rPr>
              <a:t>higher-order </a:t>
            </a:r>
            <a:r>
              <a:rPr b="1" i="1" dirty="0" err="1">
                <a:solidFill>
                  <a:srgbClr val="000000"/>
                </a:solidFill>
              </a:rPr>
              <a:t>fourier</a:t>
            </a:r>
            <a:r>
              <a:rPr b="1" i="1" dirty="0">
                <a:solidFill>
                  <a:srgbClr val="000000"/>
                </a:solidFill>
              </a:rPr>
              <a:t> series modeling</a:t>
            </a:r>
            <a:r>
              <a:rPr dirty="0">
                <a:solidFill>
                  <a:srgbClr val="000000"/>
                </a:solidFill>
              </a:rPr>
              <a:t> is crucial (especially for heart rate).</a:t>
            </a:r>
          </a:p>
          <a:p>
            <a:pPr marL="381000" indent="-381000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Physiological noise produces not only signal </a:t>
            </a:r>
            <a:r>
              <a:rPr b="1" i="1" dirty="0">
                <a:solidFill>
                  <a:srgbClr val="000000"/>
                </a:solidFill>
              </a:rPr>
              <a:t>modulation</a:t>
            </a:r>
            <a:r>
              <a:rPr dirty="0">
                <a:solidFill>
                  <a:srgbClr val="000000"/>
                </a:solidFill>
              </a:rPr>
              <a:t>, but also </a:t>
            </a:r>
            <a:r>
              <a:rPr b="1" i="1" dirty="0">
                <a:solidFill>
                  <a:srgbClr val="000000"/>
                </a:solidFill>
              </a:rPr>
              <a:t>movement</a:t>
            </a:r>
            <a:r>
              <a:rPr dirty="0">
                <a:solidFill>
                  <a:srgbClr val="000000"/>
                </a:solidFill>
              </a:rPr>
              <a:t>.</a:t>
            </a: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Whether data driven methods (</a:t>
            </a:r>
            <a:r>
              <a:rPr dirty="0" err="1">
                <a:solidFill>
                  <a:srgbClr val="000000"/>
                </a:solidFill>
              </a:rPr>
              <a:t>eg</a:t>
            </a:r>
            <a:r>
              <a:rPr dirty="0">
                <a:solidFill>
                  <a:srgbClr val="000000"/>
                </a:solidFill>
              </a:rPr>
              <a:t> ICA) can fully capture physiological is an open question</a:t>
            </a:r>
            <a:r>
              <a:rPr dirty="0" smtClean="0">
                <a:solidFill>
                  <a:srgbClr val="000000"/>
                </a:solidFill>
              </a:rPr>
              <a:t>.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349249" indent="-349249" algn="l" defTabSz="449262"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Increasingly relevant for </a:t>
            </a:r>
            <a:r>
              <a:rPr b="1" dirty="0">
                <a:solidFill>
                  <a:srgbClr val="000000"/>
                </a:solidFill>
              </a:rPr>
              <a:t>low-TR (multi-band) imaging</a:t>
            </a:r>
            <a:r>
              <a:rPr dirty="0">
                <a:solidFill>
                  <a:srgbClr val="000000"/>
                </a:solidFill>
              </a:rPr>
              <a:t> and </a:t>
            </a:r>
            <a:r>
              <a:rPr b="1" dirty="0">
                <a:solidFill>
                  <a:srgbClr val="000000"/>
                </a:solidFill>
              </a:rPr>
              <a:t>high-resolution fMRI</a:t>
            </a:r>
            <a:r>
              <a:rPr dirty="0">
                <a:solidFill>
                  <a:srgbClr val="000000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1328017" y="4501975"/>
            <a:ext cx="10702873" cy="71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449262">
              <a:lnSpc>
                <a:spcPct val="81000"/>
              </a:lnSpc>
              <a:defRPr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 dirty="0">
                <a:solidFill>
                  <a:srgbClr val="000000"/>
                </a:solidFill>
              </a:rPr>
              <a:t>Thanks to Bas </a:t>
            </a:r>
            <a:r>
              <a:rPr i="1" dirty="0" err="1">
                <a:solidFill>
                  <a:srgbClr val="000000"/>
                </a:solidFill>
              </a:rPr>
              <a:t>Neggers</a:t>
            </a:r>
            <a:r>
              <a:rPr i="1" dirty="0">
                <a:solidFill>
                  <a:srgbClr val="000000"/>
                </a:solidFill>
              </a:rPr>
              <a:t>, </a:t>
            </a:r>
            <a:r>
              <a:rPr lang="en-US" i="1" dirty="0" smtClean="0">
                <a:solidFill>
                  <a:srgbClr val="000000"/>
                </a:solidFill>
              </a:rPr>
              <a:t>Thomas Gladwin, </a:t>
            </a:r>
            <a:r>
              <a:rPr lang="en-US" i="1" dirty="0" err="1" smtClean="0">
                <a:solidFill>
                  <a:srgbClr val="000000"/>
                </a:solidFill>
              </a:rPr>
              <a:t>Matthijs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</a:rPr>
              <a:t>Vink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i="1" dirty="0" smtClean="0">
                <a:solidFill>
                  <a:srgbClr val="000000"/>
                </a:solidFill>
              </a:rPr>
              <a:t>(UMC </a:t>
            </a:r>
            <a:r>
              <a:rPr i="1" dirty="0">
                <a:solidFill>
                  <a:srgbClr val="000000"/>
                </a:solidFill>
              </a:rPr>
              <a:t>Utrecht, the Netherlands); </a:t>
            </a:r>
            <a:r>
              <a:rPr i="1" dirty="0" err="1">
                <a:solidFill>
                  <a:srgbClr val="000000"/>
                </a:solidFill>
              </a:rPr>
              <a:t>Silvy</a:t>
            </a:r>
            <a:r>
              <a:rPr i="1" dirty="0">
                <a:solidFill>
                  <a:srgbClr val="000000"/>
                </a:solidFill>
              </a:rPr>
              <a:t> Collin (</a:t>
            </a:r>
            <a:r>
              <a:rPr i="1" dirty="0" err="1">
                <a:solidFill>
                  <a:srgbClr val="000000"/>
                </a:solidFill>
              </a:rPr>
              <a:t>Donders</a:t>
            </a:r>
            <a:r>
              <a:rPr i="1" dirty="0">
                <a:solidFill>
                  <a:srgbClr val="000000"/>
                </a:solidFill>
              </a:rPr>
              <a:t> Institute); CBI at NYU New York</a:t>
            </a:r>
          </a:p>
        </p:txBody>
      </p:sp>
      <p:sp>
        <p:nvSpPr>
          <p:cNvPr id="356" name="Shape 356"/>
          <p:cNvSpPr/>
          <p:nvPr/>
        </p:nvSpPr>
        <p:spPr>
          <a:xfrm>
            <a:off x="1328018" y="2114455"/>
            <a:ext cx="9753601" cy="184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L="334963" indent="-334963" defTabSz="449262">
              <a:spcBef>
                <a:spcPts val="500"/>
              </a:spcBef>
              <a:tabLst>
                <a:tab pos="444500" algn="l"/>
                <a:tab pos="889000" algn="l"/>
                <a:tab pos="13335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276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21700" algn="l"/>
                <a:tab pos="8978900" algn="l"/>
              </a:tabLst>
              <a:defRPr sz="6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24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rPr sz="6200" b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Thank 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2258423" y="6083044"/>
            <a:ext cx="9576526" cy="12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457200">
              <a:lnSpc>
                <a:spcPts val="4700"/>
              </a:lnSpc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 smtClean="0"/>
              <a:t>Donders</a:t>
            </a:r>
            <a:r>
              <a:rPr lang="en-US" dirty="0" smtClean="0"/>
              <a:t> Institute local implementation:</a:t>
            </a:r>
            <a:br>
              <a:rPr lang="en-US" dirty="0" smtClean="0"/>
            </a:br>
            <a:r>
              <a:rPr lang="en-US" dirty="0" smtClean="0"/>
              <a:t>available on request (</a:t>
            </a:r>
            <a:r>
              <a:rPr lang="en-US" u="sng" dirty="0" smtClean="0">
                <a:hlinkClick r:id="rId2"/>
              </a:rPr>
              <a:t>erno.hermans@donders.ru.nl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Physiological pulsations: Respiration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1517226" y="1517226"/>
            <a:ext cx="10295468" cy="5470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449262">
              <a:lnSpc>
                <a:spcPct val="81000"/>
              </a:lnSpc>
              <a:spcBef>
                <a:spcPts val="18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000000"/>
                </a:solidFill>
              </a:rPr>
              <a:t>Respiratory artifacts due to: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Head movement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Magnetic field homogeneity changes due to moving organs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Intra-thoracic pressure differences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Respiration-dependent </a:t>
            </a:r>
            <a:r>
              <a:rPr dirty="0" err="1">
                <a:solidFill>
                  <a:srgbClr val="000000"/>
                </a:solidFill>
              </a:rPr>
              <a:t>vasodilation</a:t>
            </a:r>
            <a:r>
              <a:rPr dirty="0">
                <a:solidFill>
                  <a:srgbClr val="000000"/>
                </a:solidFill>
              </a:rPr>
              <a:t> / oxygenation / HRF </a:t>
            </a:r>
            <a:r>
              <a:rPr dirty="0" smtClean="0">
                <a:solidFill>
                  <a:srgbClr val="000000"/>
                </a:solidFill>
              </a:rPr>
              <a:t>changes</a:t>
            </a:r>
            <a:endParaRPr lang="en-US" dirty="0" smtClean="0">
              <a:solidFill>
                <a:srgbClr val="000000"/>
              </a:solidFill>
            </a:endParaRPr>
          </a:p>
          <a:p>
            <a:pPr marL="349250" lvl="2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000000"/>
              </a:solidFill>
            </a:endParaRPr>
          </a:p>
          <a:p>
            <a:pPr marL="381000" indent="-38100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b="1" dirty="0">
                <a:solidFill>
                  <a:srgbClr val="000000"/>
                </a:solidFill>
              </a:rPr>
              <a:t>Signal modulations resulting from respiration: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Respiratory phase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Respiratory frequency</a:t>
            </a: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Respiratory amplitude</a:t>
            </a:r>
          </a:p>
        </p:txBody>
      </p:sp>
      <p:sp>
        <p:nvSpPr>
          <p:cNvPr id="118" name="Shape 118"/>
          <p:cNvSpPr/>
          <p:nvPr/>
        </p:nvSpPr>
        <p:spPr>
          <a:xfrm>
            <a:off x="7726536" y="7993809"/>
            <a:ext cx="4009815" cy="318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r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defRPr>
                <a:solidFill>
                  <a:srgbClr val="FFFFFF"/>
                </a:solidFill>
              </a:defRPr>
            </a:pPr>
            <a:r>
              <a:rPr sz="1500" dirty="0" err="1">
                <a:solidFill>
                  <a:srgbClr val="000000"/>
                </a:solidFill>
              </a:rPr>
              <a:t>Windischberger</a:t>
            </a:r>
            <a:r>
              <a:rPr sz="1500" dirty="0">
                <a:solidFill>
                  <a:srgbClr val="000000"/>
                </a:solidFill>
              </a:rPr>
              <a:t> et al 2002 MRM</a:t>
            </a:r>
          </a:p>
        </p:txBody>
      </p:sp>
      <p:sp>
        <p:nvSpPr>
          <p:cNvPr id="5" name="Shape 125"/>
          <p:cNvSpPr/>
          <p:nvPr/>
        </p:nvSpPr>
        <p:spPr>
          <a:xfrm>
            <a:off x="7726536" y="8422727"/>
            <a:ext cx="5472608" cy="505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r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defRPr>
                <a:solidFill>
                  <a:srgbClr val="FFFFFF"/>
                </a:solidFill>
              </a:defRPr>
            </a:pPr>
            <a:endParaRPr lang="en-US" sz="1500" dirty="0" smtClean="0">
              <a:solidFill>
                <a:schemeClr val="tx1"/>
              </a:solidFill>
            </a:endParaRP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Birn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et al. 2006;.van </a:t>
            </a:r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Buuren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et al.,2009</a:t>
            </a:r>
            <a:endParaRPr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26536" y="8278711"/>
            <a:ext cx="50405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et al.,1995;Glover et al., 2000:Wise et al. 2004</a:t>
            </a:r>
            <a:endParaRPr lang="en-US"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45814" y="6157983"/>
            <a:ext cx="4993191" cy="872974"/>
            <a:chOff x="5045814" y="6157983"/>
            <a:chExt cx="4993191" cy="872974"/>
          </a:xfrm>
        </p:grpSpPr>
        <p:sp>
          <p:nvSpPr>
            <p:cNvPr id="7" name="Right Brace 6"/>
            <p:cNvSpPr/>
            <p:nvPr/>
          </p:nvSpPr>
          <p:spPr>
            <a:xfrm>
              <a:off x="5045814" y="6157983"/>
              <a:ext cx="288032" cy="720080"/>
            </a:xfrm>
            <a:prstGeom prst="rightBrac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4509" y="6251256"/>
              <a:ext cx="4464496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itchFamily="34" charset="0"/>
                  <a:cs typeface="Arial" pitchFamily="34" charset="0"/>
                  <a:sym typeface="Gill Sans"/>
                </a:rPr>
                <a:t>Respiration Volume</a:t>
              </a:r>
              <a:r>
                <a:rPr kumimoji="0" lang="en-US" sz="2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itchFamily="34" charset="0"/>
                  <a:cs typeface="Arial" pitchFamily="34" charset="0"/>
                  <a:sym typeface="Gill Sans"/>
                </a:rPr>
                <a:t> per Time unit (RVT)</a:t>
              </a: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cs typeface="Arial" pitchFamily="34" charset="0"/>
                <a:sym typeface="Gill Sans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Physiological pulsations: Cardiac</a:t>
            </a:r>
          </a:p>
        </p:txBody>
      </p:sp>
      <p:sp>
        <p:nvSpPr>
          <p:cNvPr id="123" name="Shape 123"/>
          <p:cNvSpPr/>
          <p:nvPr/>
        </p:nvSpPr>
        <p:spPr>
          <a:xfrm>
            <a:off x="1517226" y="1408853"/>
            <a:ext cx="10078722" cy="1440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Cardiac phase fluctuations (around blood vessels; arteries / </a:t>
            </a:r>
            <a:r>
              <a:rPr dirty="0" smtClean="0">
                <a:solidFill>
                  <a:srgbClr val="000000"/>
                </a:solidFill>
              </a:rPr>
              <a:t>veins)</a:t>
            </a:r>
            <a:endParaRPr dirty="0">
              <a:solidFill>
                <a:srgbClr val="000000"/>
              </a:solidFill>
            </a:endParaRPr>
          </a:p>
          <a:p>
            <a:pPr marL="349250" indent="-349250" algn="l" defTabSz="449262">
              <a:lnSpc>
                <a:spcPct val="81000"/>
              </a:lnSpc>
              <a:spcBef>
                <a:spcPts val="1800"/>
              </a:spcBef>
              <a:buClr>
                <a:srgbClr val="000000"/>
              </a:buClr>
              <a:buSzPct val="100000"/>
              <a:buChar char="-"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rgbClr val="000000"/>
                </a:solidFill>
              </a:rPr>
              <a:t>Cardiac frequency effects on </a:t>
            </a:r>
            <a:r>
              <a:rPr dirty="0" smtClean="0">
                <a:solidFill>
                  <a:srgbClr val="000000"/>
                </a:solidFill>
              </a:rPr>
              <a:t>oxygenation</a:t>
            </a:r>
            <a:endParaRPr dirty="0">
              <a:solidFill>
                <a:srgbClr val="000000"/>
              </a:solidFill>
            </a:endParaRPr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24" name="image8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982625" y="3704055"/>
            <a:ext cx="6986051" cy="422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9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758613" y="3573911"/>
            <a:ext cx="5743787" cy="459503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7726536" y="8087008"/>
            <a:ext cx="5040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Hu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et al.,1995;Glover et al., 2000:Dagli et al.,1999:  Bhattacharyya &amp; Lowe, 2004</a:t>
            </a:r>
            <a:endParaRPr lang="en-US"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hape 125"/>
          <p:cNvSpPr/>
          <p:nvPr/>
        </p:nvSpPr>
        <p:spPr>
          <a:xfrm>
            <a:off x="7726536" y="8468819"/>
            <a:ext cx="5472608" cy="49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r" defTabSz="449262">
              <a:lnSpc>
                <a:spcPct val="81000"/>
              </a:lnSpc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defRPr>
                <a:solidFill>
                  <a:srgbClr val="FFFFFF"/>
                </a:solidFill>
              </a:defRPr>
            </a:pPr>
            <a:endParaRPr lang="en-US" dirty="0" smtClean="0">
              <a:solidFill>
                <a:schemeClr val="tx1"/>
              </a:solidFill>
            </a:endParaRPr>
          </a:p>
          <a:p>
            <a:pPr algn="l">
              <a:defRPr>
                <a:solidFill>
                  <a:srgbClr val="FFFFFF"/>
                </a:solidFill>
              </a:defRPr>
            </a:pPr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Shmueli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et al. 2007;.van </a:t>
            </a:r>
            <a:r>
              <a:rPr lang="en-US" sz="15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Buuren</a:t>
            </a:r>
            <a:r>
              <a:rPr lang="en-US" sz="15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et al.,2009</a:t>
            </a:r>
            <a:endParaRPr sz="15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cares?</a:t>
            </a:r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3" cstate="print">
            <a:extLst/>
          </a:blip>
          <a:srcRect l="5865" t="19928" r="8995" b="25750"/>
          <a:stretch>
            <a:fillRect/>
          </a:stretch>
        </p:blipFill>
        <p:spPr>
          <a:xfrm>
            <a:off x="1334677" y="2069504"/>
            <a:ext cx="9669662" cy="421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354666" y="1517226"/>
            <a:ext cx="10295468" cy="6790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423333" indent="-423333" algn="l" defTabSz="449262">
              <a:lnSpc>
                <a:spcPct val="81000"/>
              </a:lnSpc>
              <a:spcBef>
                <a:spcPts val="1800"/>
              </a:spcBef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People who do connectivity analyses</a:t>
            </a:r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2. Stress researchers</a:t>
            </a:r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 defTabSz="449262">
              <a:lnSpc>
                <a:spcPct val="81000"/>
              </a:lnSpc>
              <a:spcBef>
                <a:spcPts val="1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3</a:t>
            </a:r>
            <a:r>
              <a:rPr dirty="0" smtClean="0"/>
              <a:t>. </a:t>
            </a:r>
            <a:r>
              <a:rPr dirty="0"/>
              <a:t>People who do high-resolution fMRI</a:t>
            </a:r>
          </a:p>
        </p:txBody>
      </p:sp>
      <p:sp>
        <p:nvSpPr>
          <p:cNvPr id="132" name="Shape 132"/>
          <p:cNvSpPr/>
          <p:nvPr/>
        </p:nvSpPr>
        <p:spPr>
          <a:xfrm>
            <a:off x="6736044" y="8410100"/>
            <a:ext cx="5474166" cy="47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 defTabSz="457200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Damoiseaux et al 2006 PNAS; de Luca et al 2006 NI; Lowe et al 1998 NI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Finger pulse oximeter (photoplethysmograph)</a:t>
            </a:r>
          </a:p>
        </p:txBody>
      </p:sp>
      <p:pic>
        <p:nvPicPr>
          <p:cNvPr id="159" name="IMG_060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880140" y="1721695"/>
            <a:ext cx="8842000" cy="663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HRF1.pd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739900" y="1952362"/>
            <a:ext cx="9525000" cy="1813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HRF2.pd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739900" y="1948954"/>
            <a:ext cx="9525000" cy="1813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HRF3.pdf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739900" y="1948954"/>
            <a:ext cx="9525000" cy="1813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HRF4.pdf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739900" y="1948954"/>
            <a:ext cx="9525000" cy="370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HRF5.pdf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739900" y="1948954"/>
            <a:ext cx="9525000" cy="3706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HRF6.pdf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739900" y="1948954"/>
            <a:ext cx="9525000" cy="5579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HRF7.pdf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739900" y="1948954"/>
            <a:ext cx="9525000" cy="557949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body" idx="13"/>
          </p:nvPr>
        </p:nvSpPr>
        <p:spPr>
          <a:xfrm>
            <a:off x="1216204" y="235407"/>
            <a:ext cx="10579101" cy="43088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Modelling</a:t>
            </a:r>
            <a:r>
              <a:rPr dirty="0"/>
              <a:t> cardiac </a:t>
            </a:r>
            <a:r>
              <a:rPr dirty="0" smtClean="0"/>
              <a:t>frequency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1739900" y="5655336"/>
            <a:ext cx="10055405" cy="1873117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3" grpId="2" animBg="1" advAuto="0"/>
      <p:bldP spid="164" grpId="3" animBg="1" advAuto="0"/>
      <p:bldP spid="165" grpId="4" animBg="1" advAuto="0"/>
      <p:bldP spid="166" grpId="5" animBg="1" advAuto="0"/>
      <p:bldP spid="167" grpId="6" animBg="1" advAuto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Modelling cardiac phase</a:t>
            </a:r>
          </a:p>
        </p:txBody>
      </p:sp>
      <p:pic>
        <p:nvPicPr>
          <p:cNvPr id="185" name="HRF8.pd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89230" y="2321224"/>
            <a:ext cx="9525001" cy="1860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HRF9.pd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89230" y="2321224"/>
            <a:ext cx="9525001" cy="1860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HRF10.pdf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89230" y="2321224"/>
            <a:ext cx="9588501" cy="1860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HRF11.pdf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489230" y="2321224"/>
            <a:ext cx="9588501" cy="1860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HRF12.pdf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324130" y="2314754"/>
            <a:ext cx="9753601" cy="3803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HRF13.pdf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1324130" y="2314754"/>
            <a:ext cx="9753601" cy="3803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HRF14.pdf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324130" y="2314754"/>
            <a:ext cx="9753601" cy="3803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HRF15.pdf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324130" y="2314754"/>
            <a:ext cx="9753601" cy="3803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HRF16.pdf"/>
          <p:cNvPicPr>
            <a:picLocks noChangeAspect="1"/>
          </p:cNvPicPr>
          <p:nvPr/>
        </p:nvPicPr>
        <p:blipFill>
          <a:blip r:embed="rId10" cstate="print">
            <a:extLst/>
          </a:blip>
          <a:srcRect/>
          <a:stretch>
            <a:fillRect/>
          </a:stretch>
        </p:blipFill>
        <p:spPr>
          <a:xfrm>
            <a:off x="1324130" y="2314754"/>
            <a:ext cx="9753601" cy="3803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HRF16.pdf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-24711235" y="-6939275"/>
            <a:ext cx="6057901" cy="236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HRF16.pdf"/>
          <p:cNvPicPr>
            <a:picLocks noChangeAspect="1"/>
          </p:cNvPicPr>
          <p:nvPr/>
        </p:nvPicPr>
        <p:blipFill>
          <a:blip r:embed="rId10" cstate="print">
            <a:extLst/>
          </a:blip>
          <a:srcRect l="62169" t="49800" r="16373" b="5155"/>
          <a:stretch>
            <a:fillRect/>
          </a:stretch>
        </p:blipFill>
        <p:spPr>
          <a:xfrm>
            <a:off x="7387923" y="4208817"/>
            <a:ext cx="2092774" cy="171317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5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1018</Words>
  <Application>Microsoft Office PowerPoint</Application>
  <PresentationFormat>Custom</PresentationFormat>
  <Paragraphs>176</Paragraphs>
  <Slides>37</Slides>
  <Notes>5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Mariet van Buuren</dc:creator>
  <cp:lastModifiedBy>Mariet van Buuren</cp:lastModifiedBy>
  <cp:revision>47</cp:revision>
  <dcterms:modified xsi:type="dcterms:W3CDTF">2016-03-08T10:24:44Z</dcterms:modified>
</cp:coreProperties>
</file>